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3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0A93B"/>
              </a:solidFill>
              <a:effectLst/>
            </c:spPr>
          </c:dPt>
          <c:dPt>
            <c:idx val="1"/>
            <c:bubble3D val="0"/>
            <c:spPr>
              <a:solidFill>
                <a:srgbClr val="E6ECF5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</c:v>
                </c:pt>
                <c:pt idx="1">
                  <c:v>r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77</c:v>
                </c:pt>
                <c:pt idx="1">
                  <c:v>23</c:v>
                </c:pt>
              </c:numCache>
            </c:numRef>
          </c:val>
        </c:ser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F9D57"/>
              </a:solidFill>
              <a:effectLst/>
            </c:spPr>
          </c:dPt>
          <c:dPt>
            <c:idx val="1"/>
            <c:bubble3D val="0"/>
            <c:spPr>
              <a:solidFill>
                <a:srgbClr val="E0A93B"/>
              </a:solidFill>
              <a:effectLst/>
            </c:spPr>
          </c:dPt>
          <c:dPt>
            <c:idx val="2"/>
            <c:bubble3D val="0"/>
            <c:spPr>
              <a:solidFill>
                <a:srgbClr val="DB4040"/>
              </a:solidFill>
              <a:effectLst/>
            </c:spPr>
          </c:dPt>
          <c:dPt>
            <c:idx val="3"/>
            <c:bubble3D val="0"/>
            <c:spPr>
              <a:solidFill>
                <a:srgbClr val="8A96A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</c:v>
                </c:pt>
                <c:pt idx="1">
                  <c:v>p</c:v>
                </c:pt>
                <c:pt idx="2">
                  <c:v>g</c:v>
                </c:pt>
                <c:pt idx="3">
                  <c:v>u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grade</c:v>
                </c:pt>
              </c:strCache>
            </c:strRef>
          </c:tx>
          <c:spPr>
            <a:solidFill>
              <a:srgbClr val="2F6FED"/>
            </a:solidFill>
            <a:ln w="34925" cap="flat">
              <a:solidFill>
                <a:srgbClr val="2F6FED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2F6FED"/>
              </a:solidFill>
              <a:ln w="9525" cap="flat">
                <a:solidFill>
                  <a:srgbClr val="2F6FED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Feb 2026</c:v>
                  </c:pt>
                  <c:pt idx="1">
                    <c:v>May 2026</c:v>
                  </c:pt>
                  <c:pt idx="2">
                    <c:v>May 2026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69</c:v>
                </c:pt>
                <c:pt idx="1">
                  <c:v>77</c:v>
                </c:pt>
                <c:pt idx="2">
                  <c:v>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Insurance readiness</c:v>
                </c:pt>
              </c:strCache>
            </c:strRef>
          </c:tx>
          <c:spPr>
            <a:solidFill>
              <a:srgbClr val="1F9D57"/>
            </a:solidFill>
            <a:ln w="34925" cap="flat">
              <a:solidFill>
                <a:srgbClr val="1F9D5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1F9D57"/>
              </a:solidFill>
              <a:ln w="9525" cap="flat">
                <a:solidFill>
                  <a:srgbClr val="1F9D5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Feb 2026</c:v>
                  </c:pt>
                  <c:pt idx="1">
                    <c:v>May 2026</c:v>
                  </c:pt>
                  <c:pt idx="2">
                    <c:v>May 2026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67</c:v>
                </c:pt>
                <c:pt idx="1">
                  <c:v>71</c:v>
                </c:pt>
                <c:pt idx="2">
                  <c:v>71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768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68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0A93B"/>
              </a:solidFill>
              <a:effectLst/>
            </c:spPr>
          </c:dPt>
          <c:dPt>
            <c:idx val="1"/>
            <c:bubble3D val="0"/>
            <c:spPr>
              <a:solidFill>
                <a:srgbClr val="E6ECF5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Score</c:v>
                </c:pt>
                <c:pt idx="1">
                  <c:v>Rest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77</c:v>
                </c:pt>
                <c:pt idx="1">
                  <c:v>23</c:v>
                </c:pt>
              </c:numCache>
            </c:numRef>
          </c:val>
        </c:ser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F9D57"/>
              </a:solidFill>
              <a:effectLst/>
            </c:spPr>
          </c:dPt>
          <c:dPt>
            <c:idx val="1"/>
            <c:bubble3D val="0"/>
            <c:spPr>
              <a:solidFill>
                <a:srgbClr val="E0A93B"/>
              </a:solidFill>
              <a:effectLst/>
            </c:spPr>
          </c:dPt>
          <c:dPt>
            <c:idx val="2"/>
            <c:bubble3D val="0"/>
            <c:spPr>
              <a:solidFill>
                <a:srgbClr val="DB4040"/>
              </a:solidFill>
              <a:effectLst/>
            </c:spPr>
          </c:dPt>
          <c:dPt>
            <c:idx val="3"/>
            <c:bubble3D val="0"/>
            <c:spPr>
              <a:solidFill>
                <a:srgbClr val="8A96A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Met</c:v>
                </c:pt>
                <c:pt idx="1">
                  <c:v>Partial</c:v>
                </c:pt>
                <c:pt idx="2">
                  <c:v>Gap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firstSliceAng val="0"/>
        <c:holeSize val="72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3" Type="http://schemas.openxmlformats.org/officeDocument/2006/relationships/chart" Target="/ppt/charts/chart2.xml"/><Relationship Id="rId1" Type="http://schemas.openxmlformats.org/officeDocument/2006/relationships/image" Target="../media/Slide-1-image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3.xml"/><Relationship Id="rId1" Type="http://schemas.openxmlformats.org/officeDocument/2006/relationships/image" Target="../media/Slide-2-image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4.xml"/><Relationship Id="rId1" Type="http://schemas.openxmlformats.org/officeDocument/2006/relationships/image" Target="../media/Slide-4-image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5.xml"/><Relationship Id="rId1" Type="http://schemas.openxmlformats.org/officeDocument/2006/relationships/image" Target="../media/Slide-5-image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7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969264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[Microsoft Tenant Name]   ·   Security &amp; Insurance Readiness   ·   May 26, 2026</a:t>
            </a:r>
            <a:endParaRPr lang="en-US" sz="1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457200" y="1554480"/>
          <a:ext cx="2743200" cy="2743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 3"/>
          <p:cNvSpPr/>
          <p:nvPr/>
        </p:nvSpPr>
        <p:spPr>
          <a:xfrm>
            <a:off x="777240" y="2331720"/>
            <a:ext cx="21031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34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77/100</a:t>
            </a:r>
            <a:endParaRPr lang="en-US" sz="340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0 since May 2026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457200" y="43891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security</a:t>
            </a:r>
            <a:endParaRPr lang="en-US" sz="1300" dirty="0"/>
          </a:p>
        </p:txBody>
      </p:sp>
      <p:graphicFrame>
        <p:nvGraphicFramePr>
          <p:cNvPr id="8" name="Chart 1" descr=""/>
          <p:cNvGraphicFramePr/>
          <p:nvPr/>
        </p:nvGraphicFramePr>
        <p:xfrm>
          <a:off x="3566160" y="1554480"/>
          <a:ext cx="2743200" cy="2743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9" name="Text 5"/>
          <p:cNvSpPr/>
          <p:nvPr/>
        </p:nvSpPr>
        <p:spPr>
          <a:xfrm>
            <a:off x="4069080" y="2377440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88%</a:t>
            </a:r>
            <a:endParaRPr lang="en-US" sz="30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7/12 met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3291840" y="437083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740"/>
                </a:solidFill>
              </a:rPr>
              <a:t>Overall Effective Posture</a:t>
            </a:r>
            <a:endParaRPr lang="en-US" sz="130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6B7689"/>
                </a:solidFill>
              </a:rPr>
              <a:t>29 controls reviewed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858000" y="15544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priorities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903720" y="2066544"/>
            <a:ext cx="118872" cy="118872"/>
          </a:xfrm>
          <a:prstGeom prst="ellipse">
            <a:avLst/>
          </a:prstGeom>
          <a:solidFill>
            <a:srgbClr val="DB4040"/>
          </a:solidFill>
          <a:ln/>
        </p:spPr>
      </p:sp>
      <p:sp>
        <p:nvSpPr>
          <p:cNvPr id="13" name="Text 9"/>
          <p:cNvSpPr/>
          <p:nvPr/>
        </p:nvSpPr>
        <p:spPr>
          <a:xfrm>
            <a:off x="7150608" y="1965960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registered for all users — </a:t>
            </a:r>
            <a:pPr indent="0" marL="0">
              <a:buNone/>
            </a:pPr>
            <a:r>
              <a:rPr lang="en-US" sz="11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 (5/11)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903720" y="2688336"/>
            <a:ext cx="118872" cy="118872"/>
          </a:xfrm>
          <a:prstGeom prst="ellipse">
            <a:avLst/>
          </a:prstGeom>
          <a:solidFill>
            <a:srgbClr val="DB4040"/>
          </a:solidFill>
          <a:ln/>
        </p:spPr>
      </p:sp>
      <p:sp>
        <p:nvSpPr>
          <p:cNvPr id="15" name="Text 11"/>
          <p:cNvSpPr/>
          <p:nvPr/>
        </p:nvSpPr>
        <p:spPr>
          <a:xfrm>
            <a:off x="7150608" y="2587752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authentication blocked — </a:t>
            </a:r>
            <a:pPr indent="0" marL="0">
              <a:buNone/>
            </a:pPr>
            <a:r>
              <a:rPr lang="en-US" sz="11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explicitly blocked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6903720" y="3310128"/>
            <a:ext cx="118872" cy="118872"/>
          </a:xfrm>
          <a:prstGeom prst="ellipse">
            <a:avLst/>
          </a:prstGeom>
          <a:solidFill>
            <a:srgbClr val="E0A93B"/>
          </a:solidFill>
          <a:ln/>
        </p:spPr>
      </p:sp>
      <p:sp>
        <p:nvSpPr>
          <p:cNvPr id="17" name="Text 13"/>
          <p:cNvSpPr/>
          <p:nvPr/>
        </p:nvSpPr>
        <p:spPr>
          <a:xfrm>
            <a:off x="7150608" y="3209544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Endpoints within one release of latest patch — </a:t>
            </a:r>
            <a:pPr indent="0" marL="0">
              <a:buNone/>
            </a:pPr>
            <a:r>
              <a:rPr lang="en-US" sz="11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device(s) &gt;1 release behind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6858000" y="39776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6858000" y="4370832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&amp; Intune   ·   Defender / Endpoint   ·   Privileged Accounts   ·   Identity Hygiene   ·   Email Security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45720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457200" y="5285232"/>
            <a:ext cx="1371600" cy="82296"/>
          </a:xfrm>
          <a:prstGeom prst="rect">
            <a:avLst/>
          </a:prstGeom>
          <a:solidFill>
            <a:srgbClr val="DB4040"/>
          </a:solidFill>
          <a:ln/>
        </p:spPr>
      </p:sp>
      <p:sp>
        <p:nvSpPr>
          <p:cNvPr id="22" name="Text 18"/>
          <p:cNvSpPr/>
          <p:nvPr/>
        </p:nvSpPr>
        <p:spPr>
          <a:xfrm>
            <a:off x="45720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B40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53%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48463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Secure Score</a:t>
            </a:r>
            <a:endParaRPr lang="en-US" sz="700" dirty="0"/>
          </a:p>
        </p:txBody>
      </p:sp>
      <p:sp>
        <p:nvSpPr>
          <p:cNvPr id="24" name="Shape 20"/>
          <p:cNvSpPr/>
          <p:nvPr/>
        </p:nvSpPr>
        <p:spPr>
          <a:xfrm>
            <a:off x="187452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187452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26" name="Text 22"/>
          <p:cNvSpPr/>
          <p:nvPr/>
        </p:nvSpPr>
        <p:spPr>
          <a:xfrm>
            <a:off x="187452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27" name="Text 23"/>
          <p:cNvSpPr/>
          <p:nvPr/>
        </p:nvSpPr>
        <p:spPr>
          <a:xfrm>
            <a:off x="190195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&amp; Intune</a:t>
            </a:r>
            <a:endParaRPr lang="en-US" sz="700" dirty="0"/>
          </a:p>
        </p:txBody>
      </p:sp>
      <p:sp>
        <p:nvSpPr>
          <p:cNvPr id="28" name="Text 24"/>
          <p:cNvSpPr/>
          <p:nvPr/>
        </p:nvSpPr>
        <p:spPr>
          <a:xfrm>
            <a:off x="1874520" y="624535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devices</a:t>
            </a:r>
            <a:endParaRPr lang="en-US" sz="850" dirty="0"/>
          </a:p>
        </p:txBody>
      </p:sp>
      <p:sp>
        <p:nvSpPr>
          <p:cNvPr id="29" name="Shape 25"/>
          <p:cNvSpPr/>
          <p:nvPr/>
        </p:nvSpPr>
        <p:spPr>
          <a:xfrm>
            <a:off x="329184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329184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31" name="Text 27"/>
          <p:cNvSpPr/>
          <p:nvPr/>
        </p:nvSpPr>
        <p:spPr>
          <a:xfrm>
            <a:off x="329184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32" name="Text 28"/>
          <p:cNvSpPr/>
          <p:nvPr/>
        </p:nvSpPr>
        <p:spPr>
          <a:xfrm>
            <a:off x="331927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/ Endpoint</a:t>
            </a:r>
            <a:endParaRPr lang="en-US" sz="700" dirty="0"/>
          </a:p>
        </p:txBody>
      </p:sp>
      <p:sp>
        <p:nvSpPr>
          <p:cNvPr id="33" name="Shape 29"/>
          <p:cNvSpPr/>
          <p:nvPr/>
        </p:nvSpPr>
        <p:spPr>
          <a:xfrm>
            <a:off x="470916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34" name="Shape 30"/>
          <p:cNvSpPr/>
          <p:nvPr/>
        </p:nvSpPr>
        <p:spPr>
          <a:xfrm>
            <a:off x="470916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35" name="Text 31"/>
          <p:cNvSpPr/>
          <p:nvPr/>
        </p:nvSpPr>
        <p:spPr>
          <a:xfrm>
            <a:off x="470916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36" name="Text 32"/>
          <p:cNvSpPr/>
          <p:nvPr/>
        </p:nvSpPr>
        <p:spPr>
          <a:xfrm>
            <a:off x="473659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Accounts</a:t>
            </a:r>
            <a:endParaRPr lang="en-US" sz="700" dirty="0"/>
          </a:p>
        </p:txBody>
      </p:sp>
      <p:sp>
        <p:nvSpPr>
          <p:cNvPr id="37" name="Text 33"/>
          <p:cNvSpPr/>
          <p:nvPr/>
        </p:nvSpPr>
        <p:spPr>
          <a:xfrm>
            <a:off x="4709160" y="624535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admins</a:t>
            </a:r>
            <a:endParaRPr lang="en-US" sz="850" dirty="0"/>
          </a:p>
        </p:txBody>
      </p:sp>
      <p:sp>
        <p:nvSpPr>
          <p:cNvPr id="38" name="Shape 34"/>
          <p:cNvSpPr/>
          <p:nvPr/>
        </p:nvSpPr>
        <p:spPr>
          <a:xfrm>
            <a:off x="612648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39" name="Shape 35"/>
          <p:cNvSpPr/>
          <p:nvPr/>
        </p:nvSpPr>
        <p:spPr>
          <a:xfrm>
            <a:off x="612648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40" name="Text 36"/>
          <p:cNvSpPr/>
          <p:nvPr/>
        </p:nvSpPr>
        <p:spPr>
          <a:xfrm>
            <a:off x="612648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41" name="Text 37"/>
          <p:cNvSpPr/>
          <p:nvPr/>
        </p:nvSpPr>
        <p:spPr>
          <a:xfrm>
            <a:off x="615391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Hygiene</a:t>
            </a:r>
            <a:endParaRPr lang="en-US" sz="700" dirty="0"/>
          </a:p>
        </p:txBody>
      </p:sp>
      <p:sp>
        <p:nvSpPr>
          <p:cNvPr id="42" name="Text 38"/>
          <p:cNvSpPr/>
          <p:nvPr/>
        </p:nvSpPr>
        <p:spPr>
          <a:xfrm>
            <a:off x="6126480" y="624535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users</a:t>
            </a:r>
            <a:endParaRPr lang="en-US" sz="850" dirty="0"/>
          </a:p>
        </p:txBody>
      </p:sp>
      <p:sp>
        <p:nvSpPr>
          <p:cNvPr id="43" name="Shape 39"/>
          <p:cNvSpPr/>
          <p:nvPr/>
        </p:nvSpPr>
        <p:spPr>
          <a:xfrm>
            <a:off x="754380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44" name="Shape 40"/>
          <p:cNvSpPr/>
          <p:nvPr/>
        </p:nvSpPr>
        <p:spPr>
          <a:xfrm>
            <a:off x="7543800" y="5285232"/>
            <a:ext cx="1371600" cy="82296"/>
          </a:xfrm>
          <a:prstGeom prst="rect">
            <a:avLst/>
          </a:prstGeom>
          <a:solidFill>
            <a:srgbClr val="DB4040"/>
          </a:solidFill>
          <a:ln/>
        </p:spPr>
      </p:sp>
      <p:sp>
        <p:nvSpPr>
          <p:cNvPr id="45" name="Text 41"/>
          <p:cNvSpPr/>
          <p:nvPr/>
        </p:nvSpPr>
        <p:spPr>
          <a:xfrm>
            <a:off x="754380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B40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</a:t>
            </a:r>
            <a:endParaRPr lang="en-US" sz="1500" dirty="0"/>
          </a:p>
        </p:txBody>
      </p:sp>
      <p:sp>
        <p:nvSpPr>
          <p:cNvPr id="46" name="Text 42"/>
          <p:cNvSpPr/>
          <p:nvPr/>
        </p:nvSpPr>
        <p:spPr>
          <a:xfrm>
            <a:off x="757123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 Access &amp; MFA</a:t>
            </a:r>
            <a:endParaRPr lang="en-US" sz="700" dirty="0"/>
          </a:p>
        </p:txBody>
      </p:sp>
      <p:sp>
        <p:nvSpPr>
          <p:cNvPr id="47" name="Text 43"/>
          <p:cNvSpPr/>
          <p:nvPr/>
        </p:nvSpPr>
        <p:spPr>
          <a:xfrm>
            <a:off x="7543800" y="624535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B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MFA</a:t>
            </a:r>
            <a:endParaRPr lang="en-US" sz="850" dirty="0"/>
          </a:p>
        </p:txBody>
      </p:sp>
      <p:sp>
        <p:nvSpPr>
          <p:cNvPr id="48" name="Shape 44"/>
          <p:cNvSpPr/>
          <p:nvPr/>
        </p:nvSpPr>
        <p:spPr>
          <a:xfrm>
            <a:off x="896112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49" name="Shape 45"/>
          <p:cNvSpPr/>
          <p:nvPr/>
        </p:nvSpPr>
        <p:spPr>
          <a:xfrm>
            <a:off x="896112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50" name="Text 46"/>
          <p:cNvSpPr/>
          <p:nvPr/>
        </p:nvSpPr>
        <p:spPr>
          <a:xfrm>
            <a:off x="896112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" dirty="0"/>
          </a:p>
        </p:txBody>
      </p:sp>
      <p:sp>
        <p:nvSpPr>
          <p:cNvPr id="51" name="Text 47"/>
          <p:cNvSpPr/>
          <p:nvPr/>
        </p:nvSpPr>
        <p:spPr>
          <a:xfrm>
            <a:off x="898855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Security</a:t>
            </a:r>
            <a:endParaRPr lang="en-US" sz="700" dirty="0"/>
          </a:p>
        </p:txBody>
      </p:sp>
      <p:sp>
        <p:nvSpPr>
          <p:cNvPr id="52" name="Shape 48"/>
          <p:cNvSpPr/>
          <p:nvPr/>
        </p:nvSpPr>
        <p:spPr>
          <a:xfrm>
            <a:off x="10378440" y="5285232"/>
            <a:ext cx="1371600" cy="1225296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</p:sp>
      <p:sp>
        <p:nvSpPr>
          <p:cNvPr id="53" name="Shape 49"/>
          <p:cNvSpPr/>
          <p:nvPr/>
        </p:nvSpPr>
        <p:spPr>
          <a:xfrm>
            <a:off x="10378440" y="5285232"/>
            <a:ext cx="1371600" cy="82296"/>
          </a:xfrm>
          <a:prstGeom prst="rect">
            <a:avLst/>
          </a:prstGeom>
          <a:solidFill>
            <a:srgbClr val="1F9D57"/>
          </a:solidFill>
          <a:ln/>
        </p:spPr>
      </p:sp>
      <p:sp>
        <p:nvSpPr>
          <p:cNvPr id="54" name="Text 50"/>
          <p:cNvSpPr/>
          <p:nvPr/>
        </p:nvSpPr>
        <p:spPr>
          <a:xfrm>
            <a:off x="10378440" y="539496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55" name="Text 51"/>
          <p:cNvSpPr/>
          <p:nvPr/>
        </p:nvSpPr>
        <p:spPr>
          <a:xfrm>
            <a:off x="10405872" y="5733288"/>
            <a:ext cx="13167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Health</a:t>
            </a:r>
            <a:endParaRPr lang="en-US" sz="700" dirty="0"/>
          </a:p>
        </p:txBody>
      </p:sp>
      <p:sp>
        <p:nvSpPr>
          <p:cNvPr id="56" name="Text 52"/>
          <p:cNvSpPr/>
          <p:nvPr/>
        </p:nvSpPr>
        <p:spPr>
          <a:xfrm>
            <a:off x="10378440" y="624535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 policies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7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Security posture trend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969264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[Microsoft Tenant Name]   ·   3 runs   ·   Feb 2026 → May 2026</a:t>
            </a:r>
            <a:endParaRPr lang="en-US" sz="1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45720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598932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 </a:t>
            </a:r>
            <a:pPr algn="ctr" indent="0" marL="0">
              <a:buNone/>
            </a:pPr>
            <a:r>
              <a:rPr lang="en-US" sz="13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 → 77  </a:t>
            </a:r>
            <a:pPr algn="ctr" indent="0" marL="0">
              <a:buNone/>
            </a:pPr>
            <a:r>
              <a:rPr lang="en-US" sz="13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0 since May 2026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498080" y="15544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domain   ·   May 2026 → May 2026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498080" y="20574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Secure Score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0241280" y="205740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 → </a:t>
            </a:r>
            <a:pPr algn="r" indent="0" marL="0">
              <a:buNone/>
            </a:pPr>
            <a:r>
              <a:rPr lang="en-US" sz="1100" b="1" dirty="0">
                <a:solidFill>
                  <a:srgbClr val="DB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498080" y="247802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&amp; Intune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0241280" y="2478024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 → </a:t>
            </a:r>
            <a:pPr algn="r" indent="0" marL="0">
              <a:buNone/>
            </a:pPr>
            <a:r>
              <a:rPr lang="en-US" sz="110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498080" y="289864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/ Endpoint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0241280" y="2898648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 → </a:t>
            </a:r>
            <a:pPr algn="r" indent="0" marL="0">
              <a:buNone/>
            </a:pPr>
            <a:r>
              <a:rPr lang="en-US" sz="110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7498080" y="3319272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Accounts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0241280" y="3319272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→ </a:t>
            </a:r>
            <a:pPr algn="r" indent="0" marL="0">
              <a:buNone/>
            </a:pPr>
            <a:r>
              <a:rPr lang="en-US" sz="110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7498080" y="373989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Hygiene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10241280" y="3739896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→ </a:t>
            </a:r>
            <a:pPr algn="r" indent="0" marL="0">
              <a:buNone/>
            </a:pPr>
            <a:r>
              <a:rPr lang="en-US" sz="110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7498080" y="41605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 Access &amp; MFA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0241280" y="4160520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→ </a:t>
            </a:r>
            <a:pPr algn="r" indent="0" marL="0">
              <a:buNone/>
            </a:pPr>
            <a:r>
              <a:rPr lang="en-US" sz="1100" b="1" dirty="0">
                <a:solidFill>
                  <a:srgbClr val="DB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498080" y="458114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Security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10241280" y="4581144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 → </a:t>
            </a:r>
            <a:pPr algn="r" indent="0" marL="0">
              <a:buNone/>
            </a:pPr>
            <a:r>
              <a:rPr lang="en-US" sz="1100" b="1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pPr algn="r" indent="0" marL="0">
              <a:buNone/>
            </a:pPr>
            <a:r>
              <a:rPr lang="en-US" sz="1100" b="1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0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5720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148840"/>
            <a:ext cx="103601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5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SIGNALBOARD™ BY VERITYPOINT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914400" y="2514600"/>
            <a:ext cx="1036015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Security Effectiveness &amp;</a:t>
            </a:r>
            <a:endParaRPr lang="en-US" sz="4600" dirty="0"/>
          </a:p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Insurance Readiness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914400" y="416052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FA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[Microsoft Tenant Name]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914400" y="6035040"/>
            <a:ext cx="103601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JJS Partners Solution   ·   May 26, 2026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7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Overall Security Effectiveness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554480"/>
          <a:ext cx="393192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Text 2"/>
          <p:cNvSpPr/>
          <p:nvPr/>
        </p:nvSpPr>
        <p:spPr>
          <a:xfrm>
            <a:off x="1417320" y="2788920"/>
            <a:ext cx="2377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60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 / 100</a:t>
            </a:r>
            <a:endParaRPr lang="en-US" sz="6000" dirty="0"/>
          </a:p>
        </p:txBody>
      </p:sp>
      <p:sp>
        <p:nvSpPr>
          <p:cNvPr id="6" name="Text 3"/>
          <p:cNvSpPr/>
          <p:nvPr/>
        </p:nvSpPr>
        <p:spPr>
          <a:xfrm>
            <a:off x="640080" y="54864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grade · weighted across 7 domains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074920" y="1554480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Secure Score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955280" y="1755648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9" name="Shape 6"/>
          <p:cNvSpPr/>
          <p:nvPr/>
        </p:nvSpPr>
        <p:spPr>
          <a:xfrm>
            <a:off x="7955280" y="1755648"/>
            <a:ext cx="1381201" cy="164592"/>
          </a:xfrm>
          <a:prstGeom prst="roundRect">
            <a:avLst>
              <a:gd name="adj" fmla="val 50000"/>
            </a:avLst>
          </a:prstGeom>
          <a:solidFill>
            <a:srgbClr val="DB4040"/>
          </a:solidFill>
          <a:ln/>
        </p:spPr>
      </p:sp>
      <p:sp>
        <p:nvSpPr>
          <p:cNvPr id="10" name="Text 7"/>
          <p:cNvSpPr/>
          <p:nvPr/>
        </p:nvSpPr>
        <p:spPr>
          <a:xfrm>
            <a:off x="10698480" y="155448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40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53%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074920" y="2121408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&amp; Intune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955280" y="2322576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13" name="Shape 10"/>
          <p:cNvSpPr/>
          <p:nvPr/>
        </p:nvSpPr>
        <p:spPr>
          <a:xfrm>
            <a:off x="7955280" y="2322576"/>
            <a:ext cx="2397557" cy="164592"/>
          </a:xfrm>
          <a:prstGeom prst="roundRect">
            <a:avLst>
              <a:gd name="adj" fmla="val 50000"/>
            </a:avLst>
          </a:prstGeom>
          <a:solidFill>
            <a:srgbClr val="1F9D57"/>
          </a:solidFill>
          <a:ln/>
        </p:spPr>
      </p:sp>
      <p:sp>
        <p:nvSpPr>
          <p:cNvPr id="14" name="Text 11"/>
          <p:cNvSpPr/>
          <p:nvPr/>
        </p:nvSpPr>
        <p:spPr>
          <a:xfrm>
            <a:off x="10698480" y="212140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074920" y="2688336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/ Endpoint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955280" y="2889504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17" name="Shape 14"/>
          <p:cNvSpPr/>
          <p:nvPr/>
        </p:nvSpPr>
        <p:spPr>
          <a:xfrm>
            <a:off x="7955280" y="2889504"/>
            <a:ext cx="2553919" cy="164592"/>
          </a:xfrm>
          <a:prstGeom prst="roundRect">
            <a:avLst>
              <a:gd name="adj" fmla="val 50000"/>
            </a:avLst>
          </a:prstGeom>
          <a:solidFill>
            <a:srgbClr val="1F9D57"/>
          </a:solidFill>
          <a:ln/>
        </p:spPr>
      </p:sp>
      <p:sp>
        <p:nvSpPr>
          <p:cNvPr id="18" name="Text 15"/>
          <p:cNvSpPr/>
          <p:nvPr/>
        </p:nvSpPr>
        <p:spPr>
          <a:xfrm>
            <a:off x="10698480" y="2688336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074920" y="3255264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Accounts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7955280" y="3456432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21" name="Shape 18"/>
          <p:cNvSpPr/>
          <p:nvPr/>
        </p:nvSpPr>
        <p:spPr>
          <a:xfrm>
            <a:off x="7955280" y="3456432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1F9D57"/>
          </a:solidFill>
          <a:ln/>
        </p:spPr>
      </p:sp>
      <p:sp>
        <p:nvSpPr>
          <p:cNvPr id="22" name="Text 19"/>
          <p:cNvSpPr/>
          <p:nvPr/>
        </p:nvSpPr>
        <p:spPr>
          <a:xfrm>
            <a:off x="10698480" y="3255264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5074920" y="3822192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Hygiene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7955280" y="4023360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25" name="Shape 22"/>
          <p:cNvSpPr/>
          <p:nvPr/>
        </p:nvSpPr>
        <p:spPr>
          <a:xfrm>
            <a:off x="7955280" y="4023360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1F9D57"/>
          </a:solidFill>
          <a:ln/>
        </p:spPr>
      </p:sp>
      <p:sp>
        <p:nvSpPr>
          <p:cNvPr id="26" name="Text 23"/>
          <p:cNvSpPr/>
          <p:nvPr/>
        </p:nvSpPr>
        <p:spPr>
          <a:xfrm>
            <a:off x="10698480" y="3822192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5074920" y="4389120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 Access &amp; MFA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7955280" y="4590288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29" name="Shape 26"/>
          <p:cNvSpPr/>
          <p:nvPr/>
        </p:nvSpPr>
        <p:spPr>
          <a:xfrm>
            <a:off x="7955280" y="4590288"/>
            <a:ext cx="599389" cy="164592"/>
          </a:xfrm>
          <a:prstGeom prst="roundRect">
            <a:avLst>
              <a:gd name="adj" fmla="val 50000"/>
            </a:avLst>
          </a:prstGeom>
          <a:solidFill>
            <a:srgbClr val="DB4040"/>
          </a:solidFill>
          <a:ln/>
        </p:spPr>
      </p:sp>
      <p:sp>
        <p:nvSpPr>
          <p:cNvPr id="30" name="Text 27"/>
          <p:cNvSpPr/>
          <p:nvPr/>
        </p:nvSpPr>
        <p:spPr>
          <a:xfrm>
            <a:off x="10698480" y="438912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40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</a:t>
            </a:r>
            <a:endParaRPr lang="en-US" sz="1500" dirty="0"/>
          </a:p>
        </p:txBody>
      </p:sp>
      <p:sp>
        <p:nvSpPr>
          <p:cNvPr id="31" name="Text 28"/>
          <p:cNvSpPr/>
          <p:nvPr/>
        </p:nvSpPr>
        <p:spPr>
          <a:xfrm>
            <a:off x="5074920" y="4956048"/>
            <a:ext cx="2788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Security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7955280" y="5157216"/>
            <a:ext cx="2606040" cy="164592"/>
          </a:xfrm>
          <a:prstGeom prst="roundRect">
            <a:avLst>
              <a:gd name="adj" fmla="val 50000"/>
            </a:avLst>
          </a:prstGeom>
          <a:solidFill>
            <a:srgbClr val="E6ECF5"/>
          </a:solidFill>
          <a:ln/>
        </p:spPr>
      </p:sp>
      <p:sp>
        <p:nvSpPr>
          <p:cNvPr id="33" name="Shape 30"/>
          <p:cNvSpPr/>
          <p:nvPr/>
        </p:nvSpPr>
        <p:spPr>
          <a:xfrm>
            <a:off x="7955280" y="5157216"/>
            <a:ext cx="2319376" cy="164592"/>
          </a:xfrm>
          <a:prstGeom prst="roundRect">
            <a:avLst>
              <a:gd name="adj" fmla="val 50000"/>
            </a:avLst>
          </a:prstGeom>
          <a:solidFill>
            <a:srgbClr val="1F9D57"/>
          </a:solidFill>
          <a:ln/>
        </p:spPr>
      </p:sp>
      <p:sp>
        <p:nvSpPr>
          <p:cNvPr id="34" name="Text 31"/>
          <p:cNvSpPr/>
          <p:nvPr/>
        </p:nvSpPr>
        <p:spPr>
          <a:xfrm>
            <a:off x="10698480" y="495604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7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Overall Effective Posture Analysis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554480"/>
          <a:ext cx="393192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Text 2"/>
          <p:cNvSpPr/>
          <p:nvPr/>
        </p:nvSpPr>
        <p:spPr>
          <a:xfrm>
            <a:off x="1280160" y="283464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1F9D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88%</a:t>
            </a:r>
            <a:endParaRPr lang="en-US" sz="42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readiness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40080" y="54864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F9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Met   </a:t>
            </a:r>
            <a:pPr algn="ctr" indent="0" marL="0">
              <a:buNone/>
            </a:pPr>
            <a:r>
              <a:rPr lang="en-US" sz="12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Partial   </a:t>
            </a:r>
            <a:pPr algn="ctr" indent="0" marL="0">
              <a:buNone/>
            </a:pPr>
            <a:r>
              <a:rPr lang="en-US" sz="1200" dirty="0">
                <a:solidFill>
                  <a:srgbClr val="DB4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Gap   </a:t>
            </a:r>
            <a:pPr algn="ctr" indent="0" marL="0">
              <a:buNone/>
            </a:pPr>
            <a:r>
              <a:rPr lang="en-US" sz="1200" dirty="0">
                <a:solidFill>
                  <a:srgbClr val="8A9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Not detected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57200" y="5943600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Effectiveness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65760" y="626364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control areas analyzed (12 technical, 17 evidence)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074920" y="1600200"/>
            <a:ext cx="658368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sx="100000" sy="100000" kx="0" ky="0" algn="bl" rotWithShape="0" blurRad="101600" dist="38100" dir="8100000">
              <a:srgbClr val="1B2740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074920" y="1600200"/>
            <a:ext cx="82296" cy="1024128"/>
          </a:xfrm>
          <a:prstGeom prst="rect">
            <a:avLst/>
          </a:prstGeom>
          <a:solidFill>
            <a:srgbClr val="DB4040"/>
          </a:solidFill>
          <a:ln/>
        </p:spPr>
      </p:sp>
      <p:sp>
        <p:nvSpPr>
          <p:cNvPr id="11" name="Text 8"/>
          <p:cNvSpPr/>
          <p:nvPr/>
        </p:nvSpPr>
        <p:spPr>
          <a:xfrm>
            <a:off x="5303520" y="1709928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registered for all users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303520" y="2075688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 (5/11)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074920" y="2770632"/>
            <a:ext cx="658368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sx="100000" sy="100000" kx="0" ky="0" algn="bl" rotWithShape="0" blurRad="101600" dist="38100" dir="8100000">
              <a:srgbClr val="1B2740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074920" y="2770632"/>
            <a:ext cx="82296" cy="1024128"/>
          </a:xfrm>
          <a:prstGeom prst="rect">
            <a:avLst/>
          </a:prstGeom>
          <a:solidFill>
            <a:srgbClr val="DB4040"/>
          </a:solidFill>
          <a:ln/>
        </p:spPr>
      </p:sp>
      <p:sp>
        <p:nvSpPr>
          <p:cNvPr id="15" name="Text 12"/>
          <p:cNvSpPr/>
          <p:nvPr/>
        </p:nvSpPr>
        <p:spPr>
          <a:xfrm>
            <a:off x="5303520" y="2880360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authentication blocked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303520" y="324612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explicitly blocked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5074920" y="3941064"/>
            <a:ext cx="658368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sx="100000" sy="100000" kx="0" ky="0" algn="bl" rotWithShape="0" blurRad="101600" dist="38100" dir="8100000">
              <a:srgbClr val="1B2740">
                <a:alpha val="16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5074920" y="3941064"/>
            <a:ext cx="82296" cy="1024128"/>
          </a:xfrm>
          <a:prstGeom prst="rect">
            <a:avLst/>
          </a:prstGeom>
          <a:solidFill>
            <a:srgbClr val="E0A93B"/>
          </a:solidFill>
          <a:ln/>
        </p:spPr>
      </p:sp>
      <p:sp>
        <p:nvSpPr>
          <p:cNvPr id="19" name="Text 16"/>
          <p:cNvSpPr/>
          <p:nvPr/>
        </p:nvSpPr>
        <p:spPr>
          <a:xfrm>
            <a:off x="5303520" y="4050792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Endpoints within one release of latest patch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303520" y="4416552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device(s) &gt;1 release behind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5074920" y="5166360"/>
            <a:ext cx="6583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B2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17 evidence items (17 documented)  </a:t>
            </a:r>
            <a:pPr indent="0" marL="0">
              <a:buNone/>
            </a:pPr>
            <a:r>
              <a:rPr lang="en-US" sz="1200" dirty="0">
                <a:solidFill>
                  <a:srgbClr val="6B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backups, incident response, training, and HIPAA controls.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5592" y="182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9AA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SignalBoard by VerityPoint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640080" y="6400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we go from here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1865376"/>
            <a:ext cx="164592" cy="164592"/>
          </a:xfrm>
          <a:prstGeom prst="ellipse">
            <a:avLst/>
          </a:prstGeom>
          <a:solidFill>
            <a:srgbClr val="7FA8F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664208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Strengths:  </a:t>
            </a:r>
            <a:pPr indent="0" marL="0">
              <a:buNone/>
            </a:pPr>
            <a:r>
              <a:rPr lang="en-US" sz="1700" dirty="0">
                <a:solidFill>
                  <a:srgbClr val="E4EC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&amp; Intune, Defender / Endpoint, Privileged Accounts are strong — a solid foundation.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731520" y="3191256"/>
            <a:ext cx="164592" cy="164592"/>
          </a:xfrm>
          <a:prstGeom prst="ellipse">
            <a:avLst/>
          </a:prstGeom>
          <a:solidFill>
            <a:srgbClr val="7FA8F5"/>
          </a:solidFill>
          <a:ln/>
        </p:spPr>
      </p:sp>
      <p:sp>
        <p:nvSpPr>
          <p:cNvPr id="7" name="Text 5"/>
          <p:cNvSpPr/>
          <p:nvPr/>
        </p:nvSpPr>
        <p:spPr>
          <a:xfrm>
            <a:off x="1097280" y="2990088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priority:  </a:t>
            </a:r>
            <a:pPr indent="0" marL="0">
              <a:buNone/>
            </a:pPr>
            <a:r>
              <a:rPr lang="en-US" sz="1700" dirty="0">
                <a:solidFill>
                  <a:srgbClr val="E4EC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Conditional Access &amp; MFA (currently F). For most tenants this means completing MFA and Conditional Access enforcement — a core insurance requirement.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31520" y="4517136"/>
            <a:ext cx="164592" cy="164592"/>
          </a:xfrm>
          <a:prstGeom prst="ellipse">
            <a:avLst/>
          </a:prstGeom>
          <a:solidFill>
            <a:srgbClr val="7FA8F5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4315968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Then:  </a:t>
            </a:r>
            <a:pPr indent="0" marL="0">
              <a:buNone/>
            </a:pPr>
            <a:r>
              <a:rPr lang="en-US" sz="1700" dirty="0">
                <a:solidFill>
                  <a:srgbClr val="E4EC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remaining evidence items (backups, incident response, training, HIPAA) to raise insurance readiness for underwriting.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0080" y="6263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FC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[Microsoft Tenant Name]   ·   SignalBoard™ by VerityPoint  ·  A JJS Partners Solution   ·   May 26, 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SignalBoard by VerityPoint — Security Effectiveness &amp; Insurance Readiness</dc:title>
  <dc:subject>PptxGenJS Presentation</dc:subject>
  <dc:creator>VerityPoint (a JJS Partners solution)</dc:creator>
  <cp:lastModifiedBy>VerityPoint (a JJS Partners solution)</cp:lastModifiedBy>
  <cp:revision>1</cp:revision>
  <dcterms:created xsi:type="dcterms:W3CDTF">2026-05-27T14:56:04Z</dcterms:created>
  <dcterms:modified xsi:type="dcterms:W3CDTF">2026-05-27T14:56:04Z</dcterms:modified>
</cp:coreProperties>
</file>